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Nunito"/>
      <p:regular r:id="rId22"/>
      <p:bold r:id="rId23"/>
      <p:italic r:id="rId24"/>
      <p:boldItalic r:id="rId25"/>
    </p:embeddedFont>
    <p:embeddedFont>
      <p:font typeface="Maven Pro"/>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Nunito-regular.fntdata"/><Relationship Id="rId21" Type="http://schemas.openxmlformats.org/officeDocument/2006/relationships/font" Target="fonts/Raleway-boldItalic.fntdata"/><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avenPro-regular.fntdata"/><Relationship Id="rId25" Type="http://schemas.openxmlformats.org/officeDocument/2006/relationships/font" Target="fonts/Nunito-boldItalic.fntdata"/><Relationship Id="rId27" Type="http://schemas.openxmlformats.org/officeDocument/2006/relationships/font" Target="fonts/MavenPr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jpg>
</file>

<file path=ppt/media/image2.png>
</file>

<file path=ppt/media/image3.jp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35ff3e66a2_1_1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35ff3e66a2_1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35ff3e66a2_1_1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35ff3e66a2_1_1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35ff3e66a2_1_1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135ff3e66a2_1_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8000"/>
              <a:buNone/>
              <a:defRPr sz="8000">
                <a:solidFill>
                  <a:schemeClr val="l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chemeClr val="lt1"/>
              </a:buClr>
              <a:buSzPts val="1300"/>
              <a:buChar char="●"/>
              <a:defRPr>
                <a:solidFill>
                  <a:schemeClr val="lt1"/>
                </a:solidFill>
              </a:defRPr>
            </a:lvl1pPr>
            <a:lvl2pPr indent="-298450" lvl="1" marL="914400" rtl="0" algn="ctr">
              <a:spcBef>
                <a:spcPts val="0"/>
              </a:spcBef>
              <a:spcAft>
                <a:spcPts val="0"/>
              </a:spcAft>
              <a:buClr>
                <a:schemeClr val="lt1"/>
              </a:buClr>
              <a:buSzPts val="1100"/>
              <a:buChar char="○"/>
              <a:defRPr>
                <a:solidFill>
                  <a:schemeClr val="lt1"/>
                </a:solidFill>
              </a:defRPr>
            </a:lvl2pPr>
            <a:lvl3pPr indent="-298450" lvl="2" marL="1371600" rtl="0" algn="ctr">
              <a:spcBef>
                <a:spcPts val="0"/>
              </a:spcBef>
              <a:spcAft>
                <a:spcPts val="0"/>
              </a:spcAft>
              <a:buClr>
                <a:schemeClr val="lt1"/>
              </a:buClr>
              <a:buSzPts val="1100"/>
              <a:buChar char="■"/>
              <a:defRPr>
                <a:solidFill>
                  <a:schemeClr val="lt1"/>
                </a:solidFill>
              </a:defRPr>
            </a:lvl3pPr>
            <a:lvl4pPr indent="-298450" lvl="3" marL="1828800" rtl="0" algn="ctr">
              <a:spcBef>
                <a:spcPts val="0"/>
              </a:spcBef>
              <a:spcAft>
                <a:spcPts val="0"/>
              </a:spcAft>
              <a:buClr>
                <a:schemeClr val="lt1"/>
              </a:buClr>
              <a:buSzPts val="1100"/>
              <a:buChar char="●"/>
              <a:defRPr>
                <a:solidFill>
                  <a:schemeClr val="lt1"/>
                </a:solidFill>
              </a:defRPr>
            </a:lvl4pPr>
            <a:lvl5pPr indent="-298450" lvl="4" marL="2286000" rtl="0" algn="ctr">
              <a:spcBef>
                <a:spcPts val="0"/>
              </a:spcBef>
              <a:spcAft>
                <a:spcPts val="0"/>
              </a:spcAft>
              <a:buClr>
                <a:schemeClr val="lt1"/>
              </a:buClr>
              <a:buSzPts val="1100"/>
              <a:buChar char="○"/>
              <a:defRPr>
                <a:solidFill>
                  <a:schemeClr val="lt1"/>
                </a:solidFill>
              </a:defRPr>
            </a:lvl5pPr>
            <a:lvl6pPr indent="-298450" lvl="5" marL="2743200" rtl="0" algn="ctr">
              <a:spcBef>
                <a:spcPts val="0"/>
              </a:spcBef>
              <a:spcAft>
                <a:spcPts val="0"/>
              </a:spcAft>
              <a:buClr>
                <a:schemeClr val="lt1"/>
              </a:buClr>
              <a:buSzPts val="1100"/>
              <a:buChar char="■"/>
              <a:defRPr>
                <a:solidFill>
                  <a:schemeClr val="lt1"/>
                </a:solidFill>
              </a:defRPr>
            </a:lvl6pPr>
            <a:lvl7pPr indent="-298450" lvl="6" marL="3200400" rtl="0" algn="ctr">
              <a:spcBef>
                <a:spcPts val="0"/>
              </a:spcBef>
              <a:spcAft>
                <a:spcPts val="0"/>
              </a:spcAft>
              <a:buClr>
                <a:schemeClr val="lt1"/>
              </a:buClr>
              <a:buSzPts val="1100"/>
              <a:buChar char="●"/>
              <a:defRPr>
                <a:solidFill>
                  <a:schemeClr val="lt1"/>
                </a:solidFill>
              </a:defRPr>
            </a:lvl7pPr>
            <a:lvl8pPr indent="-298450" lvl="7" marL="3657600" rtl="0" algn="ctr">
              <a:spcBef>
                <a:spcPts val="0"/>
              </a:spcBef>
              <a:spcAft>
                <a:spcPts val="0"/>
              </a:spcAft>
              <a:buClr>
                <a:schemeClr val="lt1"/>
              </a:buClr>
              <a:buSzPts val="1100"/>
              <a:buChar char="○"/>
              <a:defRPr>
                <a:solidFill>
                  <a:schemeClr val="lt1"/>
                </a:solidFill>
              </a:defRPr>
            </a:lvl8pPr>
            <a:lvl9pPr indent="-298450" lvl="8" marL="4114800" rtl="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273" name="Shape 273"/>
        <p:cNvGrpSpPr/>
        <p:nvPr/>
      </p:nvGrpSpPr>
      <p:grpSpPr>
        <a:xfrm>
          <a:off x="0" y="0"/>
          <a:ext cx="0" cy="0"/>
          <a:chOff x="0" y="0"/>
          <a:chExt cx="0" cy="0"/>
        </a:xfrm>
      </p:grpSpPr>
      <p:sp>
        <p:nvSpPr>
          <p:cNvPr id="274" name="Google Shape;274;p13"/>
          <p:cNvSpPr txBox="1"/>
          <p:nvPr>
            <p:ph type="title"/>
          </p:nvPr>
        </p:nvSpPr>
        <p:spPr>
          <a:xfrm>
            <a:off x="1308150" y="1318650"/>
            <a:ext cx="7110000" cy="535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275" name="Google Shape;275;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76" name="Google Shape;276;p13"/>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277" name="Google Shape;277;p13"/>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278" name="Google Shape;278;p13"/>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279" name="Shape 279"/>
        <p:cNvGrpSpPr/>
        <p:nvPr/>
      </p:nvGrpSpPr>
      <p:grpSpPr>
        <a:xfrm>
          <a:off x="0" y="0"/>
          <a:ext cx="0" cy="0"/>
          <a:chOff x="0" y="0"/>
          <a:chExt cx="0" cy="0"/>
        </a:xfrm>
      </p:grpSpPr>
      <p:grpSp>
        <p:nvGrpSpPr>
          <p:cNvPr id="280" name="Google Shape;280;p14"/>
          <p:cNvGrpSpPr/>
          <p:nvPr/>
        </p:nvGrpSpPr>
        <p:grpSpPr>
          <a:xfrm>
            <a:off x="830392" y="1191256"/>
            <a:ext cx="745763" cy="45826"/>
            <a:chOff x="4580561" y="2589004"/>
            <a:chExt cx="1064464" cy="25200"/>
          </a:xfrm>
        </p:grpSpPr>
        <p:sp>
          <p:nvSpPr>
            <p:cNvPr id="281" name="Google Shape;281;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84" name="Google Shape;284;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5" name="Google Shape;285;p14">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6" name="Google Shape;286;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87" name="Google Shape;287;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88" name="Google Shape;288;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289" name="Shape 289"/>
        <p:cNvGrpSpPr/>
        <p:nvPr/>
      </p:nvGrpSpPr>
      <p:grpSpPr>
        <a:xfrm>
          <a:off x="0" y="0"/>
          <a:ext cx="0" cy="0"/>
          <a:chOff x="0" y="0"/>
          <a:chExt cx="0" cy="0"/>
        </a:xfrm>
      </p:grpSpPr>
      <p:pic>
        <p:nvPicPr>
          <p:cNvPr descr="shutterstock_31891705.jpg" id="290" name="Google Shape;290;p15"/>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291" name="Google Shape;291;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293" name="Google Shape;293;p1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4" name="Google Shape;294;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95" name="Google Shape;295;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96" name="Google Shape;296;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297" name="Google Shape;297;p15"/>
          <p:cNvSpPr txBox="1"/>
          <p:nvPr>
            <p:ph type="title"/>
          </p:nvPr>
        </p:nvSpPr>
        <p:spPr>
          <a:xfrm>
            <a:off x="729450" y="2056375"/>
            <a:ext cx="58875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_2">
    <p:spTree>
      <p:nvGrpSpPr>
        <p:cNvPr id="298" name="Shape 298"/>
        <p:cNvGrpSpPr/>
        <p:nvPr/>
      </p:nvGrpSpPr>
      <p:grpSpPr>
        <a:xfrm>
          <a:off x="0" y="0"/>
          <a:ext cx="0" cy="0"/>
          <a:chOff x="0" y="0"/>
          <a:chExt cx="0" cy="0"/>
        </a:xfrm>
      </p:grpSpPr>
      <p:sp>
        <p:nvSpPr>
          <p:cNvPr id="299" name="Google Shape;299;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1" name="Google Shape;301;p1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 name="Google Shape;302;p1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3" name="Google Shape;303;p1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4" name="Google Shape;304;p1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305" name="Google Shape;305;p16"/>
          <p:cNvSpPr txBox="1"/>
          <p:nvPr>
            <p:ph idx="1" type="body"/>
          </p:nvPr>
        </p:nvSpPr>
        <p:spPr>
          <a:xfrm>
            <a:off x="729450" y="1068650"/>
            <a:ext cx="7688700" cy="1034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306" name="Shape 306"/>
        <p:cNvGrpSpPr/>
        <p:nvPr/>
      </p:nvGrpSpPr>
      <p:grpSpPr>
        <a:xfrm>
          <a:off x="0" y="0"/>
          <a:ext cx="0" cy="0"/>
          <a:chOff x="0" y="0"/>
          <a:chExt cx="0" cy="0"/>
        </a:xfrm>
      </p:grpSpPr>
      <p:pic>
        <p:nvPicPr>
          <p:cNvPr descr="shutterstock_429987889_edited.jpg" id="307" name="Google Shape;307;p17"/>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308" name="Google Shape;308;p1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17"/>
          <p:cNvGrpSpPr/>
          <p:nvPr/>
        </p:nvGrpSpPr>
        <p:grpSpPr>
          <a:xfrm>
            <a:off x="830392" y="1191256"/>
            <a:ext cx="745763" cy="45826"/>
            <a:chOff x="4580561" y="2589004"/>
            <a:chExt cx="1064464" cy="25200"/>
          </a:xfrm>
        </p:grpSpPr>
        <p:sp>
          <p:nvSpPr>
            <p:cNvPr id="310" name="Google Shape;310;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 name="Google Shape;312;p17"/>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313" name="Google Shape;313;p17"/>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14" name="Google Shape;314;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15" name="Google Shape;315;p17">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6" name="Google Shape;316;p1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7" name="Google Shape;317;p1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8" name="Google Shape;318;p1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rtl="0" algn="r">
              <a:buNone/>
              <a:defRPr sz="900">
                <a:solidFill>
                  <a:schemeClr val="dk2"/>
                </a:solidFill>
                <a:latin typeface="Nunito"/>
                <a:ea typeface="Nunito"/>
                <a:cs typeface="Nunito"/>
                <a:sym typeface="Nunito"/>
              </a:defRPr>
            </a:lvl1pPr>
            <a:lvl2pPr lvl="1" rtl="0" algn="r">
              <a:buNone/>
              <a:defRPr sz="900">
                <a:solidFill>
                  <a:schemeClr val="dk2"/>
                </a:solidFill>
                <a:latin typeface="Nunito"/>
                <a:ea typeface="Nunito"/>
                <a:cs typeface="Nunito"/>
                <a:sym typeface="Nunito"/>
              </a:defRPr>
            </a:lvl2pPr>
            <a:lvl3pPr lvl="2" rtl="0" algn="r">
              <a:buNone/>
              <a:defRPr sz="900">
                <a:solidFill>
                  <a:schemeClr val="dk2"/>
                </a:solidFill>
                <a:latin typeface="Nunito"/>
                <a:ea typeface="Nunito"/>
                <a:cs typeface="Nunito"/>
                <a:sym typeface="Nunito"/>
              </a:defRPr>
            </a:lvl3pPr>
            <a:lvl4pPr lvl="3" rtl="0" algn="r">
              <a:buNone/>
              <a:defRPr sz="900">
                <a:solidFill>
                  <a:schemeClr val="dk2"/>
                </a:solidFill>
                <a:latin typeface="Nunito"/>
                <a:ea typeface="Nunito"/>
                <a:cs typeface="Nunito"/>
                <a:sym typeface="Nunito"/>
              </a:defRPr>
            </a:lvl4pPr>
            <a:lvl5pPr lvl="4" rtl="0" algn="r">
              <a:buNone/>
              <a:defRPr sz="900">
                <a:solidFill>
                  <a:schemeClr val="dk2"/>
                </a:solidFill>
                <a:latin typeface="Nunito"/>
                <a:ea typeface="Nunito"/>
                <a:cs typeface="Nunito"/>
                <a:sym typeface="Nunito"/>
              </a:defRPr>
            </a:lvl5pPr>
            <a:lvl6pPr lvl="5" rtl="0" algn="r">
              <a:buNone/>
              <a:defRPr sz="900">
                <a:solidFill>
                  <a:schemeClr val="dk2"/>
                </a:solidFill>
                <a:latin typeface="Nunito"/>
                <a:ea typeface="Nunito"/>
                <a:cs typeface="Nunito"/>
                <a:sym typeface="Nunito"/>
              </a:defRPr>
            </a:lvl6pPr>
            <a:lvl7pPr lvl="6" rtl="0" algn="r">
              <a:buNone/>
              <a:defRPr sz="900">
                <a:solidFill>
                  <a:schemeClr val="dk2"/>
                </a:solidFill>
                <a:latin typeface="Nunito"/>
                <a:ea typeface="Nunito"/>
                <a:cs typeface="Nunito"/>
                <a:sym typeface="Nunito"/>
              </a:defRPr>
            </a:lvl7pPr>
            <a:lvl8pPr lvl="7" rtl="0" algn="r">
              <a:buNone/>
              <a:defRPr sz="900">
                <a:solidFill>
                  <a:schemeClr val="dk2"/>
                </a:solidFill>
                <a:latin typeface="Nunito"/>
                <a:ea typeface="Nunito"/>
                <a:cs typeface="Nunito"/>
                <a:sym typeface="Nunito"/>
              </a:defRPr>
            </a:lvl8pPr>
            <a:lvl9pPr lvl="8" rtl="0"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hyperlink" Target="https://github.com/jenamis/purifAI/blob/main/database/clean_dataset.ipynb" TargetMode="Externa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22" name="Shape 322"/>
        <p:cNvGrpSpPr/>
        <p:nvPr/>
      </p:nvGrpSpPr>
      <p:grpSpPr>
        <a:xfrm>
          <a:off x="0" y="0"/>
          <a:ext cx="0" cy="0"/>
          <a:chOff x="0" y="0"/>
          <a:chExt cx="0" cy="0"/>
        </a:xfrm>
      </p:grpSpPr>
      <p:sp>
        <p:nvSpPr>
          <p:cNvPr id="323" name="Google Shape;323;p18"/>
          <p:cNvSpPr txBox="1"/>
          <p:nvPr>
            <p:ph type="ctrTitle"/>
          </p:nvPr>
        </p:nvSpPr>
        <p:spPr>
          <a:xfrm>
            <a:off x="824000" y="1613825"/>
            <a:ext cx="5996400" cy="18729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GB" sz="4800">
                <a:solidFill>
                  <a:srgbClr val="000000"/>
                </a:solidFill>
              </a:rPr>
              <a:t>purif</a:t>
            </a:r>
            <a:r>
              <a:rPr lang="en-GB" sz="4800">
                <a:solidFill>
                  <a:srgbClr val="FF0000"/>
                </a:solidFill>
              </a:rPr>
              <a:t>AI</a:t>
            </a:r>
            <a:endParaRPr sz="4800">
              <a:solidFill>
                <a:srgbClr val="FF0000"/>
              </a:solidFill>
            </a:endParaRPr>
          </a:p>
          <a:p>
            <a:pPr indent="0" lvl="0" marL="0" rtl="0" algn="l">
              <a:lnSpc>
                <a:spcPct val="125000"/>
              </a:lnSpc>
              <a:spcBef>
                <a:spcPts val="2400"/>
              </a:spcBef>
              <a:spcAft>
                <a:spcPts val="0"/>
              </a:spcAft>
              <a:buNone/>
            </a:pPr>
            <a:r>
              <a:rPr lang="en-GB" sz="2300">
                <a:solidFill>
                  <a:srgbClr val="24292F"/>
                </a:solidFill>
                <a:latin typeface="Arial"/>
                <a:ea typeface="Arial"/>
                <a:cs typeface="Arial"/>
                <a:sym typeface="Arial"/>
              </a:rPr>
              <a:t>Machine Learning for SPE Method Prediction</a:t>
            </a:r>
            <a:endParaRPr sz="2300">
              <a:solidFill>
                <a:srgbClr val="24292F"/>
              </a:solidFill>
              <a:latin typeface="Arial"/>
              <a:ea typeface="Arial"/>
              <a:cs typeface="Arial"/>
              <a:sym typeface="Arial"/>
            </a:endParaRPr>
          </a:p>
          <a:p>
            <a:pPr indent="0" lvl="0" marL="0" rtl="0" algn="l">
              <a:spcBef>
                <a:spcPts val="1200"/>
              </a:spcBef>
              <a:spcAft>
                <a:spcPts val="0"/>
              </a:spcAft>
              <a:buNone/>
            </a:pPr>
            <a:r>
              <a:t/>
            </a:r>
            <a:endParaRPr sz="4800">
              <a:solidFill>
                <a:srgbClr val="000000"/>
              </a:solidFill>
            </a:endParaRPr>
          </a:p>
        </p:txBody>
      </p:sp>
      <p:sp>
        <p:nvSpPr>
          <p:cNvPr id="324" name="Google Shape;324;p18"/>
          <p:cNvSpPr txBox="1"/>
          <p:nvPr>
            <p:ph idx="1" type="subTitle"/>
          </p:nvPr>
        </p:nvSpPr>
        <p:spPr>
          <a:xfrm>
            <a:off x="824000" y="3596300"/>
            <a:ext cx="59334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400"/>
              <a:t>Created by Jen Amis, Luke Perrin, Teresa Trann, Yingying Cheung</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27"/>
          <p:cNvSpPr txBox="1"/>
          <p:nvPr>
            <p:ph type="title"/>
          </p:nvPr>
        </p:nvSpPr>
        <p:spPr>
          <a:xfrm>
            <a:off x="730000" y="1318650"/>
            <a:ext cx="2799900" cy="103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rgbClr val="000000"/>
                </a:solidFill>
              </a:rPr>
              <a:t>Data analysis</a:t>
            </a:r>
            <a:endParaRPr/>
          </a:p>
        </p:txBody>
      </p:sp>
      <p:sp>
        <p:nvSpPr>
          <p:cNvPr id="387" name="Google Shape;387;p27"/>
          <p:cNvSpPr txBox="1"/>
          <p:nvPr/>
        </p:nvSpPr>
        <p:spPr>
          <a:xfrm>
            <a:off x="0" y="2076925"/>
            <a:ext cx="8795400" cy="1543800"/>
          </a:xfrm>
          <a:prstGeom prst="rect">
            <a:avLst/>
          </a:prstGeom>
          <a:noFill/>
          <a:ln>
            <a:noFill/>
          </a:ln>
        </p:spPr>
        <p:txBody>
          <a:bodyPr anchorCtr="0" anchor="t" bIns="91425" lIns="91425" spcFirstLastPara="1" rIns="91425" wrap="square" tIns="91425">
            <a:spAutoFit/>
          </a:bodyPr>
          <a:lstStyle/>
          <a:p>
            <a:pPr indent="-336550" lvl="0" marL="685800" rtl="0" algn="l">
              <a:lnSpc>
                <a:spcPct val="115000"/>
              </a:lnSpc>
              <a:spcBef>
                <a:spcPts val="0"/>
              </a:spcBef>
              <a:spcAft>
                <a:spcPts val="0"/>
              </a:spcAft>
              <a:buClr>
                <a:srgbClr val="31394D"/>
              </a:buClr>
              <a:buSzPts val="1700"/>
              <a:buChar char="●"/>
            </a:pPr>
            <a:r>
              <a:rPr lang="en-GB" sz="1700">
                <a:solidFill>
                  <a:srgbClr val="31394D"/>
                </a:solidFill>
                <a:latin typeface="Times New Roman"/>
                <a:ea typeface="Times New Roman"/>
                <a:cs typeface="Times New Roman"/>
                <a:sym typeface="Times New Roman"/>
              </a:rPr>
              <a:t>Using Jupyter Notebook ….. to create a series of graphs</a:t>
            </a:r>
            <a:endParaRPr sz="1700">
              <a:solidFill>
                <a:srgbClr val="31394D"/>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100"/>
          </a:p>
          <a:p>
            <a:pPr indent="-336550" lvl="0" marL="685800" rtl="0" algn="l">
              <a:lnSpc>
                <a:spcPct val="115000"/>
              </a:lnSpc>
              <a:spcBef>
                <a:spcPts val="0"/>
              </a:spcBef>
              <a:spcAft>
                <a:spcPts val="0"/>
              </a:spcAft>
              <a:buClr>
                <a:srgbClr val="31394D"/>
              </a:buClr>
              <a:buSzPts val="1700"/>
              <a:buChar char="●"/>
            </a:pPr>
            <a:r>
              <a:rPr lang="en-GB" sz="1700">
                <a:solidFill>
                  <a:srgbClr val="31394D"/>
                </a:solidFill>
                <a:latin typeface="Times New Roman"/>
                <a:ea typeface="Times New Roman"/>
                <a:cs typeface="Times New Roman"/>
                <a:sym typeface="Times New Roman"/>
              </a:rPr>
              <a:t>These graphs help visualize the features importance in the model,  and help to </a:t>
            </a:r>
            <a:r>
              <a:rPr lang="en-GB" sz="1700">
                <a:solidFill>
                  <a:srgbClr val="31394D"/>
                </a:solidFill>
                <a:latin typeface="Times New Roman"/>
                <a:ea typeface="Times New Roman"/>
                <a:cs typeface="Times New Roman"/>
                <a:sym typeface="Times New Roman"/>
              </a:rPr>
              <a:t>distinguish</a:t>
            </a:r>
            <a:r>
              <a:rPr lang="en-GB" sz="1700">
                <a:solidFill>
                  <a:srgbClr val="31394D"/>
                </a:solidFill>
                <a:latin typeface="Times New Roman"/>
                <a:ea typeface="Times New Roman"/>
                <a:cs typeface="Times New Roman"/>
                <a:sym typeface="Times New Roman"/>
              </a:rPr>
              <a:t> the most important features</a:t>
            </a:r>
            <a:endParaRPr sz="1100"/>
          </a:p>
          <a:p>
            <a:pPr indent="-336550" lvl="0" marL="685800" rtl="0" algn="l">
              <a:lnSpc>
                <a:spcPct val="115000"/>
              </a:lnSpc>
              <a:spcBef>
                <a:spcPts val="0"/>
              </a:spcBef>
              <a:spcAft>
                <a:spcPts val="0"/>
              </a:spcAft>
              <a:buClr>
                <a:srgbClr val="31394D"/>
              </a:buClr>
              <a:buSzPts val="1700"/>
              <a:buChar char="●"/>
            </a:pPr>
            <a:r>
              <a:t/>
            </a:r>
            <a:endParaRPr sz="1700">
              <a:solidFill>
                <a:srgbClr val="31394D"/>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pic>
        <p:nvPicPr>
          <p:cNvPr id="392" name="Google Shape;392;p28"/>
          <p:cNvPicPr preferRelativeResize="0"/>
          <p:nvPr/>
        </p:nvPicPr>
        <p:blipFill>
          <a:blip r:embed="rId3">
            <a:alphaModFix/>
          </a:blip>
          <a:stretch>
            <a:fillRect/>
          </a:stretch>
        </p:blipFill>
        <p:spPr>
          <a:xfrm>
            <a:off x="4753175" y="603850"/>
            <a:ext cx="4233877" cy="4401624"/>
          </a:xfrm>
          <a:prstGeom prst="rect">
            <a:avLst/>
          </a:prstGeom>
          <a:noFill/>
          <a:ln>
            <a:noFill/>
          </a:ln>
        </p:spPr>
      </p:pic>
      <p:pic>
        <p:nvPicPr>
          <p:cNvPr id="393" name="Google Shape;393;p28"/>
          <p:cNvPicPr preferRelativeResize="0"/>
          <p:nvPr/>
        </p:nvPicPr>
        <p:blipFill>
          <a:blip r:embed="rId4">
            <a:alphaModFix/>
          </a:blip>
          <a:stretch>
            <a:fillRect/>
          </a:stretch>
        </p:blipFill>
        <p:spPr>
          <a:xfrm>
            <a:off x="338125" y="603850"/>
            <a:ext cx="4233877" cy="44016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29"/>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800">
                <a:solidFill>
                  <a:srgbClr val="000000"/>
                </a:solidFill>
              </a:rPr>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Overview</a:t>
            </a:r>
            <a:endParaRPr/>
          </a:p>
        </p:txBody>
      </p:sp>
      <p:sp>
        <p:nvSpPr>
          <p:cNvPr id="330" name="Google Shape;330;p19"/>
          <p:cNvSpPr txBox="1"/>
          <p:nvPr>
            <p:ph idx="1" type="body"/>
          </p:nvPr>
        </p:nvSpPr>
        <p:spPr>
          <a:xfrm>
            <a:off x="418300" y="1503800"/>
            <a:ext cx="8352000" cy="324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400">
                <a:solidFill>
                  <a:srgbClr val="31394D"/>
                </a:solidFill>
                <a:latin typeface="Times New Roman"/>
                <a:ea typeface="Times New Roman"/>
                <a:cs typeface="Times New Roman"/>
                <a:sym typeface="Times New Roman"/>
              </a:rPr>
              <a:t>Background</a:t>
            </a:r>
            <a:endParaRPr b="1" sz="1400">
              <a:solidFill>
                <a:srgbClr val="31394D"/>
              </a:solidFill>
              <a:latin typeface="Times New Roman"/>
              <a:ea typeface="Times New Roman"/>
              <a:cs typeface="Times New Roman"/>
              <a:sym typeface="Times New Roman"/>
            </a:endParaRPr>
          </a:p>
          <a:p>
            <a:pPr indent="0" lvl="0" marL="0" rtl="0" algn="l">
              <a:spcBef>
                <a:spcPts val="1200"/>
              </a:spcBef>
              <a:spcAft>
                <a:spcPts val="0"/>
              </a:spcAft>
              <a:buNone/>
            </a:pPr>
            <a:r>
              <a:t/>
            </a:r>
            <a:endParaRPr b="1" sz="1400">
              <a:solidFill>
                <a:srgbClr val="31394D"/>
              </a:solidFill>
              <a:latin typeface="Times New Roman"/>
              <a:ea typeface="Times New Roman"/>
              <a:cs typeface="Times New Roman"/>
              <a:sym typeface="Times New Roman"/>
            </a:endParaRPr>
          </a:p>
          <a:p>
            <a:pPr indent="0" lvl="0" marL="0" rtl="0" algn="l">
              <a:spcBef>
                <a:spcPts val="1200"/>
              </a:spcBef>
              <a:spcAft>
                <a:spcPts val="0"/>
              </a:spcAft>
              <a:buNone/>
            </a:pPr>
            <a:r>
              <a:rPr b="1" lang="en-GB" sz="1400">
                <a:solidFill>
                  <a:srgbClr val="31394D"/>
                </a:solidFill>
                <a:latin typeface="Times New Roman"/>
                <a:ea typeface="Times New Roman"/>
                <a:cs typeface="Times New Roman"/>
                <a:sym typeface="Times New Roman"/>
              </a:rPr>
              <a:t>Purpose</a:t>
            </a:r>
            <a:endParaRPr b="1" sz="1400">
              <a:solidFill>
                <a:srgbClr val="31394D"/>
              </a:solidFill>
              <a:latin typeface="Times New Roman"/>
              <a:ea typeface="Times New Roman"/>
              <a:cs typeface="Times New Roman"/>
              <a:sym typeface="Times New Roman"/>
            </a:endParaRPr>
          </a:p>
          <a:p>
            <a:pPr indent="0" lvl="0" marL="0" rtl="0" algn="l">
              <a:spcBef>
                <a:spcPts val="1200"/>
              </a:spcBef>
              <a:spcAft>
                <a:spcPts val="0"/>
              </a:spcAft>
              <a:buNone/>
            </a:pPr>
            <a:r>
              <a:t/>
            </a:r>
            <a:endParaRPr b="1" sz="1400">
              <a:solidFill>
                <a:srgbClr val="31394D"/>
              </a:solidFill>
              <a:latin typeface="Times New Roman"/>
              <a:ea typeface="Times New Roman"/>
              <a:cs typeface="Times New Roman"/>
              <a:sym typeface="Times New Roman"/>
            </a:endParaRPr>
          </a:p>
          <a:p>
            <a:pPr indent="0" lvl="0" marL="0" rtl="0" algn="l">
              <a:spcBef>
                <a:spcPts val="1200"/>
              </a:spcBef>
              <a:spcAft>
                <a:spcPts val="1200"/>
              </a:spcAft>
              <a:buNone/>
            </a:pPr>
            <a:r>
              <a:rPr b="1" lang="en-GB" sz="1400">
                <a:solidFill>
                  <a:srgbClr val="31394D"/>
                </a:solidFill>
                <a:latin typeface="Times New Roman"/>
                <a:ea typeface="Times New Roman"/>
                <a:cs typeface="Times New Roman"/>
                <a:sym typeface="Times New Roman"/>
              </a:rPr>
              <a:t>Goal</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Problems to solve</a:t>
            </a:r>
            <a:endParaRPr/>
          </a:p>
        </p:txBody>
      </p:sp>
      <p:sp>
        <p:nvSpPr>
          <p:cNvPr id="336" name="Google Shape;336;p20"/>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337" name="Google Shape;337;p20"/>
          <p:cNvSpPr txBox="1"/>
          <p:nvPr>
            <p:ph idx="1" type="body"/>
          </p:nvPr>
        </p:nvSpPr>
        <p:spPr>
          <a:xfrm>
            <a:off x="1847691" y="2073775"/>
            <a:ext cx="2832900" cy="10518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GB" sz="1200">
                <a:solidFill>
                  <a:srgbClr val="24292F"/>
                </a:solidFill>
                <a:highlight>
                  <a:srgbClr val="FFFFFF"/>
                </a:highlight>
                <a:latin typeface="Arial"/>
                <a:ea typeface="Arial"/>
                <a:cs typeface="Arial"/>
                <a:sym typeface="Arial"/>
              </a:rPr>
              <a:t>Which properties of a compound’s structure are relevant to include as features in a machine learning model to predict the optimal SPE method for compound purification?</a:t>
            </a:r>
            <a:endParaRPr sz="1100"/>
          </a:p>
        </p:txBody>
      </p:sp>
      <p:sp>
        <p:nvSpPr>
          <p:cNvPr id="338" name="Google Shape;338;p20"/>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339" name="Google Shape;339;p20"/>
          <p:cNvSpPr txBox="1"/>
          <p:nvPr>
            <p:ph idx="1" type="body"/>
          </p:nvPr>
        </p:nvSpPr>
        <p:spPr>
          <a:xfrm>
            <a:off x="1847691" y="3307900"/>
            <a:ext cx="2832900" cy="1051800"/>
          </a:xfrm>
          <a:prstGeom prst="rect">
            <a:avLst/>
          </a:prstGeom>
        </p:spPr>
        <p:txBody>
          <a:bodyPr anchorCtr="0" anchor="t" bIns="91425" lIns="91425" spcFirstLastPara="1" rIns="91425" wrap="square" tIns="91425">
            <a:normAutofit lnSpcReduction="20000"/>
          </a:bodyPr>
          <a:lstStyle/>
          <a:p>
            <a:pPr indent="0" lvl="0" marL="0" rtl="0" algn="l">
              <a:spcBef>
                <a:spcPts val="300"/>
              </a:spcBef>
              <a:spcAft>
                <a:spcPts val="1200"/>
              </a:spcAft>
              <a:buNone/>
            </a:pPr>
            <a:r>
              <a:rPr lang="en-GB" sz="1200">
                <a:solidFill>
                  <a:srgbClr val="24292F"/>
                </a:solidFill>
                <a:highlight>
                  <a:srgbClr val="FFFFFF"/>
                </a:highlight>
                <a:latin typeface="Arial"/>
                <a:ea typeface="Arial"/>
                <a:cs typeface="Arial"/>
                <a:sym typeface="Arial"/>
              </a:rPr>
              <a:t>Can a machine learning model be developed that has sufficiently high accuracy, precision, and sensitivity for predicting optimal SPE method for compound purification?</a:t>
            </a:r>
            <a:endParaRPr sz="1100"/>
          </a:p>
        </p:txBody>
      </p:sp>
      <p:sp>
        <p:nvSpPr>
          <p:cNvPr id="340" name="Google Shape;340;p20"/>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341" name="Google Shape;341;p20"/>
          <p:cNvSpPr txBox="1"/>
          <p:nvPr>
            <p:ph idx="1" type="body"/>
          </p:nvPr>
        </p:nvSpPr>
        <p:spPr>
          <a:xfrm>
            <a:off x="5536112" y="2073775"/>
            <a:ext cx="2832900" cy="1051800"/>
          </a:xfrm>
          <a:prstGeom prst="rect">
            <a:avLst/>
          </a:prstGeom>
        </p:spPr>
        <p:txBody>
          <a:bodyPr anchorCtr="0" anchor="t" bIns="91425" lIns="91425" spcFirstLastPara="1" rIns="91425" wrap="square" tIns="91425">
            <a:normAutofit/>
          </a:bodyPr>
          <a:lstStyle/>
          <a:p>
            <a:pPr indent="0" lvl="0" marL="0" rtl="0" algn="l">
              <a:spcBef>
                <a:spcPts val="300"/>
              </a:spcBef>
              <a:spcAft>
                <a:spcPts val="1200"/>
              </a:spcAft>
              <a:buNone/>
            </a:pPr>
            <a:r>
              <a:rPr lang="en-GB" sz="1200">
                <a:solidFill>
                  <a:srgbClr val="24292F"/>
                </a:solidFill>
                <a:highlight>
                  <a:srgbClr val="FFFFFF"/>
                </a:highlight>
                <a:latin typeface="Arial"/>
                <a:ea typeface="Arial"/>
                <a:cs typeface="Arial"/>
                <a:sym typeface="Arial"/>
              </a:rPr>
              <a:t>Which machine learning model will perform best for predicting optimal SPE method for compound purification?</a:t>
            </a:r>
            <a:endParaRPr sz="1100"/>
          </a:p>
        </p:txBody>
      </p:sp>
      <p:sp>
        <p:nvSpPr>
          <p:cNvPr id="342" name="Google Shape;342;p20"/>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343" name="Google Shape;343;p20"/>
          <p:cNvSpPr txBox="1"/>
          <p:nvPr>
            <p:ph idx="1" type="body"/>
          </p:nvPr>
        </p:nvSpPr>
        <p:spPr>
          <a:xfrm>
            <a:off x="5536112" y="3307900"/>
            <a:ext cx="2832900" cy="105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 Source</a:t>
            </a:r>
            <a:endParaRPr/>
          </a:p>
        </p:txBody>
      </p:sp>
      <p:sp>
        <p:nvSpPr>
          <p:cNvPr id="349" name="Google Shape;349;p21"/>
          <p:cNvSpPr txBox="1"/>
          <p:nvPr>
            <p:ph idx="1" type="body"/>
          </p:nvPr>
        </p:nvSpPr>
        <p:spPr>
          <a:xfrm>
            <a:off x="418300" y="1503800"/>
            <a:ext cx="8251800" cy="3068100"/>
          </a:xfrm>
          <a:prstGeom prst="rect">
            <a:avLst/>
          </a:prstGeom>
          <a:solidFill>
            <a:srgbClr val="FFFFFF"/>
          </a:solidFill>
        </p:spPr>
        <p:txBody>
          <a:bodyPr anchorCtr="0" anchor="t" bIns="91425" lIns="91425" spcFirstLastPara="1" rIns="91425" wrap="square" tIns="91425">
            <a:normAutofit/>
          </a:bodyPr>
          <a:lstStyle/>
          <a:p>
            <a:pPr indent="0" lvl="0" marL="0" rtl="0" algn="l">
              <a:spcBef>
                <a:spcPts val="0"/>
              </a:spcBef>
              <a:spcAft>
                <a:spcPts val="1200"/>
              </a:spcAft>
              <a:buNone/>
            </a:pPr>
            <a:r>
              <a:rPr lang="en-GB" sz="1200">
                <a:solidFill>
                  <a:srgbClr val="24292F"/>
                </a:solidFill>
                <a:highlight>
                  <a:srgbClr val="FFFFFF"/>
                </a:highlight>
                <a:latin typeface="Arial"/>
                <a:ea typeface="Arial"/>
                <a:cs typeface="Arial"/>
                <a:sym typeface="Arial"/>
              </a:rPr>
              <a:t>This project utilizes datasets provided by the data team at the automated chemistry platform. The first dataset lists compounds tested by the platform over the past two years and includes compound properties such as molecular weight, topological polar surface area (TPSA), quantitative estimate of drug-likeness (QED), among many others that may be relevant to predicting the appropriate SPE method to use for compound purification. The second dataset includes the status of testing for each compound and the SPE method used for each compound that has completed the purification stage. Each compound is identified by a unique structure ID, and proprietary information about the actual structure of the compound has been excluded from the datasets.</a:t>
            </a:r>
            <a:endParaRPr b="1" sz="1400">
              <a:solidFill>
                <a:srgbClr val="31394D"/>
              </a:solidFill>
              <a:latin typeface="Times New Roman"/>
              <a:ea typeface="Times New Roman"/>
              <a:cs typeface="Times New Roman"/>
              <a:sym typeface="Times New Roman"/>
            </a:endParaRPr>
          </a:p>
        </p:txBody>
      </p:sp>
      <p:pic>
        <p:nvPicPr>
          <p:cNvPr id="350" name="Google Shape;350;p21"/>
          <p:cNvPicPr preferRelativeResize="0"/>
          <p:nvPr/>
        </p:nvPicPr>
        <p:blipFill rotWithShape="1">
          <a:blip r:embed="rId3">
            <a:alphaModFix/>
          </a:blip>
          <a:srcRect b="0" l="0" r="0" t="0"/>
          <a:stretch/>
        </p:blipFill>
        <p:spPr>
          <a:xfrm>
            <a:off x="487875" y="3273000"/>
            <a:ext cx="8070675" cy="1870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2"/>
          <p:cNvSpPr txBox="1"/>
          <p:nvPr>
            <p:ph type="title"/>
          </p:nvPr>
        </p:nvSpPr>
        <p:spPr>
          <a:xfrm>
            <a:off x="730725" y="1318650"/>
            <a:ext cx="3893400" cy="103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Database</a:t>
            </a:r>
            <a:endParaRPr b="0"/>
          </a:p>
        </p:txBody>
      </p:sp>
      <p:sp>
        <p:nvSpPr>
          <p:cNvPr id="356" name="Google Shape;356;p22"/>
          <p:cNvSpPr txBox="1"/>
          <p:nvPr>
            <p:ph idx="1" type="body"/>
          </p:nvPr>
        </p:nvSpPr>
        <p:spPr>
          <a:xfrm>
            <a:off x="721225" y="2434125"/>
            <a:ext cx="3893400" cy="2089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200">
                <a:solidFill>
                  <a:srgbClr val="24292F"/>
                </a:solidFill>
                <a:highlight>
                  <a:srgbClr val="FFFFFF"/>
                </a:highlight>
                <a:latin typeface="Arial"/>
                <a:ea typeface="Arial"/>
                <a:cs typeface="Arial"/>
                <a:sym typeface="Arial"/>
              </a:rPr>
              <a:t>A relational database (RDS) was created in Amazon Web Services (AWS), and connected to pgAdmin14. This Postgres database is hosted on the cloud, which can be accessed by anyone with credentials using pgAdmin14. </a:t>
            </a:r>
            <a:r>
              <a:rPr lang="en-GB" sz="1200">
                <a:solidFill>
                  <a:schemeClr val="hlink"/>
                </a:solidFill>
                <a:highlight>
                  <a:srgbClr val="FFFFFF"/>
                </a:highlight>
                <a:uFill>
                  <a:noFill/>
                </a:uFill>
                <a:latin typeface="Arial"/>
                <a:ea typeface="Arial"/>
                <a:cs typeface="Arial"/>
                <a:sym typeface="Arial"/>
                <a:hlinkClick r:id="rId3"/>
              </a:rPr>
              <a:t>Data was cleaned by Pandas</a:t>
            </a:r>
            <a:r>
              <a:rPr lang="en-GB" sz="1200">
                <a:solidFill>
                  <a:srgbClr val="24292F"/>
                </a:solidFill>
                <a:highlight>
                  <a:srgbClr val="FFFFFF"/>
                </a:highlight>
                <a:latin typeface="Arial"/>
                <a:ea typeface="Arial"/>
                <a:cs typeface="Arial"/>
                <a:sym typeface="Arial"/>
              </a:rPr>
              <a:t>, and stored in AWS S3 bucket. We call the data from RDS by using SQLAlchemy.</a:t>
            </a:r>
            <a:endParaRPr sz="1100"/>
          </a:p>
        </p:txBody>
      </p:sp>
      <p:pic>
        <p:nvPicPr>
          <p:cNvPr id="357" name="Google Shape;357;p22"/>
          <p:cNvPicPr preferRelativeResize="0"/>
          <p:nvPr/>
        </p:nvPicPr>
        <p:blipFill>
          <a:blip r:embed="rId4">
            <a:alphaModFix/>
          </a:blip>
          <a:stretch>
            <a:fillRect/>
          </a:stretch>
        </p:blipFill>
        <p:spPr>
          <a:xfrm>
            <a:off x="4928925" y="2353050"/>
            <a:ext cx="4215075" cy="2771412"/>
          </a:xfrm>
          <a:prstGeom prst="rect">
            <a:avLst/>
          </a:prstGeom>
          <a:noFill/>
          <a:ln>
            <a:noFill/>
          </a:ln>
        </p:spPr>
      </p:pic>
      <p:sp>
        <p:nvSpPr>
          <p:cNvPr id="358" name="Google Shape;358;p2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a:t>
            </a:r>
            <a:endParaRPr/>
          </a:p>
        </p:txBody>
      </p:sp>
      <p:sp>
        <p:nvSpPr>
          <p:cNvPr id="359" name="Google Shape;359;p22"/>
          <p:cNvSpPr txBox="1"/>
          <p:nvPr/>
        </p:nvSpPr>
        <p:spPr>
          <a:xfrm>
            <a:off x="152400" y="1524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3C6A1"/>
        </a:solidFill>
      </p:bgPr>
    </p:bg>
    <p:spTree>
      <p:nvGrpSpPr>
        <p:cNvPr id="363" name="Shape 363"/>
        <p:cNvGrpSpPr/>
        <p:nvPr/>
      </p:nvGrpSpPr>
      <p:grpSpPr>
        <a:xfrm>
          <a:off x="0" y="0"/>
          <a:ext cx="0" cy="0"/>
          <a:chOff x="0" y="0"/>
          <a:chExt cx="0" cy="0"/>
        </a:xfrm>
      </p:grpSpPr>
      <p:sp>
        <p:nvSpPr>
          <p:cNvPr id="364" name="Google Shape;364;p23"/>
          <p:cNvSpPr txBox="1"/>
          <p:nvPr>
            <p:ph idx="4294967295" type="body"/>
          </p:nvPr>
        </p:nvSpPr>
        <p:spPr>
          <a:xfrm>
            <a:off x="729450" y="1749350"/>
            <a:ext cx="7010100" cy="2628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5000">
                <a:solidFill>
                  <a:srgbClr val="FFFFFF"/>
                </a:solidFill>
                <a:latin typeface="Times New Roman"/>
                <a:ea typeface="Times New Roman"/>
                <a:cs typeface="Times New Roman"/>
                <a:sym typeface="Times New Roman"/>
              </a:rPr>
              <a:t>MACHINE LEARNING</a:t>
            </a:r>
            <a:endParaRPr sz="5000">
              <a:solidFill>
                <a:srgbClr val="FFFFFF"/>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4"/>
          <p:cNvSpPr txBox="1"/>
          <p:nvPr>
            <p:ph type="title"/>
          </p:nvPr>
        </p:nvSpPr>
        <p:spPr>
          <a:xfrm>
            <a:off x="730725" y="1318650"/>
            <a:ext cx="4189800" cy="1034400"/>
          </a:xfrm>
          <a:prstGeom prst="rect">
            <a:avLst/>
          </a:prstGeom>
        </p:spPr>
        <p:txBody>
          <a:bodyPr anchorCtr="0" anchor="t" bIns="91425" lIns="91425" spcFirstLastPara="1" rIns="91425" wrap="square" tIns="91425">
            <a:normAutofit fontScale="90000"/>
          </a:bodyPr>
          <a:lstStyle/>
          <a:p>
            <a:pPr indent="0" lvl="0" marL="0" rtl="0" algn="l">
              <a:lnSpc>
                <a:spcPct val="120000"/>
              </a:lnSpc>
              <a:spcBef>
                <a:spcPts val="0"/>
              </a:spcBef>
              <a:spcAft>
                <a:spcPts val="0"/>
              </a:spcAft>
              <a:buNone/>
            </a:pPr>
            <a:r>
              <a:rPr lang="en-GB" sz="2250">
                <a:solidFill>
                  <a:srgbClr val="000000"/>
                </a:solidFill>
                <a:highlight>
                  <a:srgbClr val="FFFFFF"/>
                </a:highlight>
                <a:latin typeface="Times New Roman"/>
                <a:ea typeface="Times New Roman"/>
                <a:cs typeface="Times New Roman"/>
                <a:sym typeface="Times New Roman"/>
              </a:rPr>
              <a:t>DATA EXPLORATION</a:t>
            </a:r>
            <a:endParaRPr sz="2250">
              <a:solidFill>
                <a:srgbClr val="31394D"/>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0" sz="1100">
              <a:solidFill>
                <a:srgbClr val="000000"/>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0"/>
          </a:p>
        </p:txBody>
      </p:sp>
      <p:sp>
        <p:nvSpPr>
          <p:cNvPr id="370" name="Google Shape;370;p24"/>
          <p:cNvSpPr txBox="1"/>
          <p:nvPr>
            <p:ph idx="1" type="body"/>
          </p:nvPr>
        </p:nvSpPr>
        <p:spPr>
          <a:xfrm>
            <a:off x="730725" y="2353050"/>
            <a:ext cx="3893400" cy="2089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100"/>
              <a:t>.</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25"/>
          <p:cNvSpPr txBox="1"/>
          <p:nvPr>
            <p:ph type="title"/>
          </p:nvPr>
        </p:nvSpPr>
        <p:spPr>
          <a:xfrm>
            <a:off x="730725" y="1318650"/>
            <a:ext cx="4189800" cy="1034400"/>
          </a:xfrm>
          <a:prstGeom prst="rect">
            <a:avLst/>
          </a:prstGeom>
        </p:spPr>
        <p:txBody>
          <a:bodyPr anchorCtr="0" anchor="t" bIns="91425" lIns="91425" spcFirstLastPara="1" rIns="91425" wrap="square" tIns="91425">
            <a:normAutofit fontScale="90000"/>
          </a:bodyPr>
          <a:lstStyle/>
          <a:p>
            <a:pPr indent="0" lvl="0" marL="0" rtl="0" algn="l">
              <a:lnSpc>
                <a:spcPct val="120000"/>
              </a:lnSpc>
              <a:spcBef>
                <a:spcPts val="0"/>
              </a:spcBef>
              <a:spcAft>
                <a:spcPts val="0"/>
              </a:spcAft>
              <a:buNone/>
            </a:pPr>
            <a:r>
              <a:rPr lang="en-GB" sz="2300">
                <a:solidFill>
                  <a:srgbClr val="31394D"/>
                </a:solidFill>
                <a:latin typeface="Times New Roman"/>
                <a:ea typeface="Times New Roman"/>
                <a:cs typeface="Times New Roman"/>
                <a:sym typeface="Times New Roman"/>
              </a:rPr>
              <a:t>MACHINE LEARNING MODEL</a:t>
            </a:r>
            <a:endParaRPr sz="2300">
              <a:solidFill>
                <a:srgbClr val="31394D"/>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0" sz="1100">
              <a:solidFill>
                <a:srgbClr val="000000"/>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0"/>
          </a:p>
        </p:txBody>
      </p:sp>
      <p:sp>
        <p:nvSpPr>
          <p:cNvPr id="376" name="Google Shape;376;p25"/>
          <p:cNvSpPr txBox="1"/>
          <p:nvPr>
            <p:ph idx="1" type="body"/>
          </p:nvPr>
        </p:nvSpPr>
        <p:spPr>
          <a:xfrm>
            <a:off x="730725" y="2353050"/>
            <a:ext cx="3893400" cy="2089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100"/>
              <a:t>.</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3C6A1"/>
        </a:solidFill>
      </p:bgPr>
    </p:bg>
    <p:spTree>
      <p:nvGrpSpPr>
        <p:cNvPr id="380" name="Shape 380"/>
        <p:cNvGrpSpPr/>
        <p:nvPr/>
      </p:nvGrpSpPr>
      <p:grpSpPr>
        <a:xfrm>
          <a:off x="0" y="0"/>
          <a:ext cx="0" cy="0"/>
          <a:chOff x="0" y="0"/>
          <a:chExt cx="0" cy="0"/>
        </a:xfrm>
      </p:grpSpPr>
      <p:sp>
        <p:nvSpPr>
          <p:cNvPr id="381" name="Google Shape;381;p26"/>
          <p:cNvSpPr txBox="1"/>
          <p:nvPr>
            <p:ph idx="4294967295" type="body"/>
          </p:nvPr>
        </p:nvSpPr>
        <p:spPr>
          <a:xfrm>
            <a:off x="729450" y="1749350"/>
            <a:ext cx="7010100" cy="2628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5000">
                <a:solidFill>
                  <a:srgbClr val="FFFFFF"/>
                </a:solidFill>
                <a:latin typeface="Times New Roman"/>
                <a:ea typeface="Times New Roman"/>
                <a:cs typeface="Times New Roman"/>
                <a:sym typeface="Times New Roman"/>
              </a:rPr>
              <a:t>DASHBOARD</a:t>
            </a:r>
            <a:endParaRPr sz="5000">
              <a:solidFill>
                <a:srgbClr val="FFFFFF"/>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